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9"/>
  </p:notesMasterIdLst>
  <p:sldIdLst>
    <p:sldId id="256" r:id="rId2"/>
    <p:sldId id="304" r:id="rId3"/>
    <p:sldId id="305" r:id="rId4"/>
    <p:sldId id="306" r:id="rId5"/>
    <p:sldId id="307" r:id="rId6"/>
    <p:sldId id="308" r:id="rId7"/>
    <p:sldId id="310" r:id="rId8"/>
    <p:sldId id="309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7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3" autoAdjust="0"/>
    <p:restoredTop sz="95675"/>
  </p:normalViewPr>
  <p:slideViewPr>
    <p:cSldViewPr snapToGrid="0" snapToObjects="1">
      <p:cViewPr varScale="1">
        <p:scale>
          <a:sx n="109" d="100"/>
          <a:sy n="109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1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6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1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6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hyperlink" Target="https://youtu.be/AdvavD-SqR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62" y="1217153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02 – Employee Attrition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3974123"/>
            <a:ext cx="10071845" cy="1664677"/>
          </a:xfrm>
        </p:spPr>
        <p:txBody>
          <a:bodyPr>
            <a:normAutofit/>
          </a:bodyPr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12/06/2019</a:t>
            </a:r>
          </a:p>
          <a:p>
            <a:r>
              <a:rPr lang="en-US" cap="none" dirty="0" err="1"/>
              <a:t>Youtube</a:t>
            </a:r>
            <a:r>
              <a:rPr lang="en-US" cap="none" dirty="0"/>
              <a:t> link - </a:t>
            </a:r>
            <a:r>
              <a:rPr lang="en-US" cap="none" dirty="0">
                <a:hlinkClick r:id="rId4"/>
              </a:rPr>
              <a:t>https://youtu.be/AdvavD-SqRU</a:t>
            </a:r>
            <a:endParaRPr lang="en-US" cap="none" dirty="0"/>
          </a:p>
          <a:p>
            <a:r>
              <a:rPr lang="en-US" cap="none" dirty="0" err="1"/>
              <a:t>Github</a:t>
            </a:r>
            <a:r>
              <a:rPr lang="en-US" cap="none" dirty="0"/>
              <a:t> link - https://</a:t>
            </a:r>
            <a:r>
              <a:rPr lang="en-US" cap="none" dirty="0" err="1"/>
              <a:t>github.com</a:t>
            </a:r>
            <a:r>
              <a:rPr lang="en-US" cap="none" dirty="0"/>
              <a:t>/</a:t>
            </a:r>
            <a:r>
              <a:rPr lang="en-US" cap="none" dirty="0" err="1"/>
              <a:t>sachinac</a:t>
            </a:r>
            <a:r>
              <a:rPr lang="en-US" cap="none" dirty="0"/>
              <a:t>/smu_msds_6306/tree/master/msds_project_02</a:t>
            </a:r>
          </a:p>
          <a:p>
            <a:endParaRPr lang="en-US" cap="none" dirty="0"/>
          </a:p>
          <a:p>
            <a:endParaRPr lang="en-US" cap="non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654C17-B010-DF41-B280-D937BD217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6"/>
    </mc:Choice>
    <mc:Fallback>
      <p:transition spd="slow" advTm="2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7A84-C374-D848-9162-8B0825ED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by satisfaction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B843E-F2DA-9446-A8B1-86EF2584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9" y="2516841"/>
            <a:ext cx="5288678" cy="3399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0529E-63DE-D944-B9C2-6BDC6972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53" y="2605207"/>
            <a:ext cx="5332506" cy="34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9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BE78-C50C-9F4C-88DB-75ED1CE3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Density Plots for Numeric Predictors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21299-BCF5-7248-89F0-48E0496BB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66" y="2274228"/>
            <a:ext cx="2579469" cy="1591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391C9-7E42-5B46-9A06-E2DB84AD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94" y="2274228"/>
            <a:ext cx="2418977" cy="1492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01AA8-FF0B-384B-B217-56075F5AB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765" y="2243190"/>
            <a:ext cx="2519558" cy="1554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131A71-D7FD-904C-A727-14FCAA3F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944" y="3972729"/>
            <a:ext cx="2051423" cy="1266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CB8499-D9D4-3A42-9863-4FFCF8364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020" y="3972729"/>
            <a:ext cx="2203825" cy="136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BBC08D-E2CC-1743-A1FB-AC14FB49E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71" y="3899188"/>
            <a:ext cx="2322989" cy="1433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890FB0-840C-C14B-B0F2-93A02EB4D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0549" y="3936245"/>
            <a:ext cx="2202895" cy="13595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39EA53-9B61-8B45-96FC-58DDEBEC06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4117" y="5332804"/>
            <a:ext cx="2019677" cy="1246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BE6A1D-2149-1347-81B9-2CAE713270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1076" y="5332804"/>
            <a:ext cx="2207744" cy="1362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092C22-77E6-7641-B46C-ED01292CD8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0637" y="5282695"/>
            <a:ext cx="2182067" cy="13466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8685CA-A54A-E748-9DEC-50C11817CD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2877" y="5311610"/>
            <a:ext cx="2088359" cy="1288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5052A6-CFEA-A34F-97EC-6D9116D1805E}"/>
              </a:ext>
            </a:extLst>
          </p:cNvPr>
          <p:cNvSpPr txBox="1"/>
          <p:nvPr/>
        </p:nvSpPr>
        <p:spPr>
          <a:xfrm>
            <a:off x="378243" y="2759043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Job satisfaction Vs</a:t>
            </a:r>
          </a:p>
          <a:p>
            <a:r>
              <a:rPr lang="en-US" sz="1400" dirty="0"/>
              <a:t>Numeric Predictors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068B49-8ADD-284F-A275-4DF9A36835B5}"/>
              </a:ext>
            </a:extLst>
          </p:cNvPr>
          <p:cNvSpPr txBox="1"/>
          <p:nvPr/>
        </p:nvSpPr>
        <p:spPr>
          <a:xfrm>
            <a:off x="340173" y="4679594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Attrition Vs</a:t>
            </a:r>
          </a:p>
          <a:p>
            <a:r>
              <a:rPr lang="en-US" sz="1200" dirty="0"/>
              <a:t>Numeric predictors</a:t>
            </a:r>
          </a:p>
        </p:txBody>
      </p:sp>
    </p:spTree>
    <p:extLst>
      <p:ext uri="{BB962C8B-B14F-4D97-AF65-F5344CB8AC3E}">
        <p14:creationId xmlns:p14="http://schemas.microsoft.com/office/powerpoint/2010/main" val="420496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B41F-6C94-7F41-912E-542E2A42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Hypothesis Tests</a:t>
            </a:r>
            <a:br>
              <a:rPr lang="en-US" sz="2800" dirty="0"/>
            </a:br>
            <a:r>
              <a:rPr lang="en-US" sz="1600" dirty="0"/>
              <a:t>categorical predictors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F1CF4-629A-AE4A-AF73-94F0BF007143}"/>
              </a:ext>
            </a:extLst>
          </p:cNvPr>
          <p:cNvSpPr txBox="1"/>
          <p:nvPr/>
        </p:nvSpPr>
        <p:spPr>
          <a:xfrm>
            <a:off x="3429128" y="2312894"/>
            <a:ext cx="50289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 – All levels of the factor are same. i.e. there is no difference in</a:t>
            </a:r>
          </a:p>
          <a:p>
            <a:r>
              <a:rPr lang="en-US" sz="1200" dirty="0"/>
              <a:t>         contribution to attrition between levels of the factor</a:t>
            </a:r>
          </a:p>
          <a:p>
            <a:endParaRPr lang="en-US" sz="1200" dirty="0"/>
          </a:p>
          <a:p>
            <a:r>
              <a:rPr lang="en-US" sz="1200" dirty="0"/>
              <a:t>Ha – At least one level is significantly contributing to attrition than</a:t>
            </a:r>
          </a:p>
          <a:p>
            <a:r>
              <a:rPr lang="en-US" sz="1200" dirty="0"/>
              <a:t>         other levels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EF0B7D-A560-4D46-9A3B-36DAC6CC3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90545"/>
              </p:ext>
            </p:extLst>
          </p:nvPr>
        </p:nvGraphicFramePr>
        <p:xfrm>
          <a:off x="1063814" y="3544866"/>
          <a:ext cx="4601880" cy="2266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60">
                  <a:extLst>
                    <a:ext uri="{9D8B030D-6E8A-4147-A177-3AD203B41FA5}">
                      <a16:colId xmlns:a16="http://schemas.microsoft.com/office/drawing/2014/main" val="3217036489"/>
                    </a:ext>
                  </a:extLst>
                </a:gridCol>
                <a:gridCol w="1533960">
                  <a:extLst>
                    <a:ext uri="{9D8B030D-6E8A-4147-A177-3AD203B41FA5}">
                      <a16:colId xmlns:a16="http://schemas.microsoft.com/office/drawing/2014/main" val="4220013721"/>
                    </a:ext>
                  </a:extLst>
                </a:gridCol>
                <a:gridCol w="1533960">
                  <a:extLst>
                    <a:ext uri="{9D8B030D-6E8A-4147-A177-3AD203B41FA5}">
                      <a16:colId xmlns:a16="http://schemas.microsoft.com/office/drawing/2014/main" val="3093665008"/>
                    </a:ext>
                  </a:extLst>
                </a:gridCol>
              </a:tblGrid>
              <a:tr h="224339">
                <a:tc>
                  <a:txBody>
                    <a:bodyPr/>
                    <a:lstStyle/>
                    <a:p>
                      <a:r>
                        <a:rPr lang="en-US" sz="12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03723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BusinessTravel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488328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45542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EducationField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674987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35940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JobRole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14689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MaritalStatus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37566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OverTime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4663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D27EB5-AF91-4743-AD57-EC73030D1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90512"/>
              </p:ext>
            </p:extLst>
          </p:nvPr>
        </p:nvGraphicFramePr>
        <p:xfrm>
          <a:off x="6057155" y="3534584"/>
          <a:ext cx="4601880" cy="284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939">
                  <a:extLst>
                    <a:ext uri="{9D8B030D-6E8A-4147-A177-3AD203B41FA5}">
                      <a16:colId xmlns:a16="http://schemas.microsoft.com/office/drawing/2014/main" val="3217036489"/>
                    </a:ext>
                  </a:extLst>
                </a:gridCol>
                <a:gridCol w="1568824">
                  <a:extLst>
                    <a:ext uri="{9D8B030D-6E8A-4147-A177-3AD203B41FA5}">
                      <a16:colId xmlns:a16="http://schemas.microsoft.com/office/drawing/2014/main" val="4220013721"/>
                    </a:ext>
                  </a:extLst>
                </a:gridCol>
                <a:gridCol w="986117">
                  <a:extLst>
                    <a:ext uri="{9D8B030D-6E8A-4147-A177-3AD203B41FA5}">
                      <a16:colId xmlns:a16="http://schemas.microsoft.com/office/drawing/2014/main" val="3093665008"/>
                    </a:ext>
                  </a:extLst>
                </a:gridCol>
              </a:tblGrid>
              <a:tr h="284602">
                <a:tc>
                  <a:txBody>
                    <a:bodyPr/>
                    <a:lstStyle/>
                    <a:p>
                      <a:r>
                        <a:rPr lang="en-US" sz="12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03723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488328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EnvironmentSatisfaction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45542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JobInvolvement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674987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JobLevel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35940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JobSatisfaction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14689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PerformanceRating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37566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RelationshipSatisfaction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Fail to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466328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StockOptionLevel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060934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WorkLifeBalance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396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171484-588A-564D-9B7F-E12962D0E043}"/>
              </a:ext>
            </a:extLst>
          </p:cNvPr>
          <p:cNvSpPr txBox="1"/>
          <p:nvPr/>
        </p:nvSpPr>
        <p:spPr>
          <a:xfrm>
            <a:off x="1084729" y="5961529"/>
            <a:ext cx="3676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Fisher test was conducted for hypothesis</a:t>
            </a:r>
          </a:p>
          <a:p>
            <a:r>
              <a:rPr lang="en-US" sz="1400" dirty="0"/>
              <a:t>Test.</a:t>
            </a:r>
          </a:p>
        </p:txBody>
      </p:sp>
    </p:spTree>
    <p:extLst>
      <p:ext uri="{BB962C8B-B14F-4D97-AF65-F5344CB8AC3E}">
        <p14:creationId xmlns:p14="http://schemas.microsoft.com/office/powerpoint/2010/main" val="302133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250D-4FB8-1040-BA71-365B8A65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5484D-4872-B141-935D-0BEC26D6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36" y="2570142"/>
            <a:ext cx="5413188" cy="3479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7FA74-3B2F-554B-9CD3-149AE82F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1" y="2699406"/>
            <a:ext cx="5212111" cy="3350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E871E8-4C3D-E243-AED8-08E4ED90EE1A}"/>
              </a:ext>
            </a:extLst>
          </p:cNvPr>
          <p:cNvSpPr txBox="1"/>
          <p:nvPr/>
        </p:nvSpPr>
        <p:spPr>
          <a:xfrm>
            <a:off x="1210235" y="6122894"/>
            <a:ext cx="3475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Before Removing co-related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E974B-79E9-F746-89FB-7ED4A12593AC}"/>
              </a:ext>
            </a:extLst>
          </p:cNvPr>
          <p:cNvSpPr txBox="1"/>
          <p:nvPr/>
        </p:nvSpPr>
        <p:spPr>
          <a:xfrm>
            <a:off x="7091082" y="6057886"/>
            <a:ext cx="3332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After Removing co-related variables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23636-E6DF-A846-B001-E00B1540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07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0122-0542-EF4C-9711-10C2884A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Classification Models</a:t>
            </a:r>
            <a:br>
              <a:rPr lang="en-US" sz="2800" dirty="0"/>
            </a:br>
            <a:r>
              <a:rPr lang="en-US" sz="1600" dirty="0"/>
              <a:t>K nearest neighbor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1841A8-8B65-7C40-A30B-16F42D877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29701"/>
              </p:ext>
            </p:extLst>
          </p:nvPr>
        </p:nvGraphicFramePr>
        <p:xfrm>
          <a:off x="1754094" y="296084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556813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7592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36277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62712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kNN</a:t>
                      </a:r>
                      <a:r>
                        <a:rPr lang="en-US" dirty="0"/>
                        <a:t> (k=9)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0.7471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4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0.6786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8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0.7603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31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99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0F20-2F32-3C44-8788-8F5762AF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Classification Model</a:t>
            </a:r>
            <a:br>
              <a:rPr lang="en-US" sz="2800" dirty="0"/>
            </a:br>
            <a:r>
              <a:rPr lang="en-US" sz="1400" dirty="0"/>
              <a:t>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056FC-23BB-3544-8958-F9C52158B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59" y="2405679"/>
            <a:ext cx="3537880" cy="3736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E4FCB-9D87-A043-A8AE-BE537B88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05" y="2385621"/>
            <a:ext cx="3789797" cy="3926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46F57-A4AB-B74B-9ECF-B7E93F9C6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5679"/>
            <a:ext cx="3879093" cy="34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A701-F394-2A4F-97E3-D26172F7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Regression Models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D211B7-9270-0840-A6E8-91EB35BCE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771967"/>
              </p:ext>
            </p:extLst>
          </p:nvPr>
        </p:nvGraphicFramePr>
        <p:xfrm>
          <a:off x="3333463" y="2292485"/>
          <a:ext cx="5561106" cy="8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58">
                  <a:extLst>
                    <a:ext uri="{9D8B030D-6E8A-4147-A177-3AD203B41FA5}">
                      <a16:colId xmlns:a16="http://schemas.microsoft.com/office/drawing/2014/main" val="964505493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580406398"/>
                    </a:ext>
                  </a:extLst>
                </a:gridCol>
                <a:gridCol w="1344707">
                  <a:extLst>
                    <a:ext uri="{9D8B030D-6E8A-4147-A177-3AD203B41FA5}">
                      <a16:colId xmlns:a16="http://schemas.microsoft.com/office/drawing/2014/main" val="2620085054"/>
                    </a:ext>
                  </a:extLst>
                </a:gridCol>
              </a:tblGrid>
              <a:tr h="163855">
                <a:tc>
                  <a:txBody>
                    <a:bodyPr/>
                    <a:lstStyle/>
                    <a:p>
                      <a:r>
                        <a:rPr lang="en-US" sz="11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R-square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38576"/>
                  </a:ext>
                </a:extLst>
              </a:tr>
              <a:tr h="242037">
                <a:tc>
                  <a:txBody>
                    <a:bodyPr/>
                    <a:lstStyle/>
                    <a:p>
                      <a:r>
                        <a:rPr lang="en-US" sz="1100" dirty="0" err="1"/>
                        <a:t>kNN</a:t>
                      </a:r>
                      <a:r>
                        <a:rPr lang="en-US" sz="1100" dirty="0"/>
                        <a:t>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1565.399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0.8871423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870598"/>
                  </a:ext>
                </a:extLst>
              </a:tr>
              <a:tr h="338189">
                <a:tc>
                  <a:txBody>
                    <a:bodyPr/>
                    <a:lstStyle/>
                    <a:p>
                      <a:r>
                        <a:rPr lang="en-US" sz="1100" dirty="0"/>
                        <a:t>Penalized regression (LASSO)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1084.64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0.9433065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0165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15CA581-F9A8-1544-B0CA-2EB5E483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40" y="3655359"/>
            <a:ext cx="4122271" cy="2650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348FF6-A7BE-054B-B024-805E97B7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12" y="3655359"/>
            <a:ext cx="4104341" cy="263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42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792A-6390-4648-BE50-B3EC9DD7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19D49-58BF-4145-B1F9-C5FCCC9B1266}"/>
              </a:ext>
            </a:extLst>
          </p:cNvPr>
          <p:cNvSpPr txBox="1"/>
          <p:nvPr/>
        </p:nvSpPr>
        <p:spPr>
          <a:xfrm>
            <a:off x="1154954" y="2321722"/>
            <a:ext cx="89396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 6 factors that leads to attrition that determined by our models are as follows. Three of which are matching to EDA</a:t>
            </a:r>
          </a:p>
          <a:p>
            <a:endParaRPr lang="en-US" sz="16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b="1" dirty="0"/>
              <a:t>Stock Options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b="1" dirty="0"/>
              <a:t>Overtime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b="1" dirty="0"/>
              <a:t>Job Level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b="1" dirty="0"/>
              <a:t>Job Role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/>
              <a:t>Age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 err="1"/>
              <a:t>MonthlyIncome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23 Research Scientist, Most of the lab technicians,  33 Sales Representative and Sales executive were both overloaded and without any stock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model has captured that accurately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992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27CB-CA9B-1047-907F-1A6B85AD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648" y="736181"/>
            <a:ext cx="8825659" cy="704088"/>
          </a:xfrm>
        </p:spPr>
        <p:txBody>
          <a:bodyPr/>
          <a:lstStyle/>
          <a:p>
            <a:r>
              <a:rPr lang="en-US" sz="2800" dirty="0"/>
              <a:t>Introduction to Dataset</a:t>
            </a:r>
            <a:br>
              <a:rPr lang="en-US" sz="2800" dirty="0"/>
            </a:br>
            <a:r>
              <a:rPr lang="en-US" sz="1400" dirty="0" err="1"/>
              <a:t>DDSAnalytics</a:t>
            </a:r>
            <a:r>
              <a:rPr lang="en-US" sz="1400" dirty="0"/>
              <a:t> dataset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325F38-6F63-AF48-B5A2-9BFA5A96B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771054"/>
              </p:ext>
            </p:extLst>
          </p:nvPr>
        </p:nvGraphicFramePr>
        <p:xfrm>
          <a:off x="3403600" y="2397563"/>
          <a:ext cx="812800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55866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469577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311990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97670881"/>
                    </a:ext>
                  </a:extLst>
                </a:gridCol>
              </a:tblGrid>
              <a:tr h="269637">
                <a:tc>
                  <a:txBody>
                    <a:bodyPr/>
                    <a:lstStyle/>
                    <a:p>
                      <a:r>
                        <a:rPr lang="en-US" sz="1400" dirty="0"/>
                        <a:t>Non Predictors</a:t>
                      </a:r>
                    </a:p>
                    <a:p>
                      <a:r>
                        <a:rPr lang="en-US" sz="1400" dirty="0"/>
                        <a:t>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Nominal Categorical</a:t>
                      </a:r>
                    </a:p>
                    <a:p>
                      <a:r>
                        <a:rPr lang="en-US" sz="1400" dirty="0"/>
                        <a:t>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Ordinal Categorical</a:t>
                      </a:r>
                    </a:p>
                    <a:p>
                      <a:r>
                        <a:rPr lang="en-US" sz="1400" dirty="0"/>
                        <a:t>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Numerical</a:t>
                      </a:r>
                    </a:p>
                    <a:p>
                      <a:r>
                        <a:rPr lang="en-US" sz="1400" dirty="0"/>
                        <a:t>(14)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 ID </a:t>
                      </a:r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EmployeeNumber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EmployeeCount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StandardHours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Over18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BusinessTravel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Department</a:t>
                      </a:r>
                    </a:p>
                    <a:p>
                      <a:r>
                        <a:rPr lang="en-US" sz="1100" dirty="0" err="1"/>
                        <a:t>EducationField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Gender</a:t>
                      </a:r>
                    </a:p>
                    <a:p>
                      <a:r>
                        <a:rPr lang="en-US" sz="1100" dirty="0" err="1"/>
                        <a:t>JobRole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MaritalStatus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OverTime</a:t>
                      </a:r>
                      <a:endParaRPr lang="en-US" sz="11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Attrition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Education</a:t>
                      </a:r>
                    </a:p>
                    <a:p>
                      <a:r>
                        <a:rPr lang="en-US" sz="1100" dirty="0" err="1"/>
                        <a:t>EnvironmentSatisfaction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JobInvolvement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JobLevel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JobSatisfaction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PerformanceRating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RelationshipSatisfaction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StockOptionLevel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WorkLifeBalance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Age</a:t>
                      </a:r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DailyRate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DistanceFromHome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HourlyRate</a:t>
                      </a:r>
                      <a:endParaRPr lang="en-US" sz="1100" dirty="0"/>
                    </a:p>
                    <a:p>
                      <a:r>
                        <a:rPr lang="en-US" sz="1100" b="1" dirty="0"/>
                        <a:t> </a:t>
                      </a:r>
                      <a:r>
                        <a:rPr lang="en-US" sz="1100" b="1" dirty="0" err="1"/>
                        <a:t>MonthlyIncome</a:t>
                      </a:r>
                      <a:endParaRPr lang="en-US" sz="1100" b="1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MonthlyRate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NumCompaniesWorked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PercentSalaryHike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TotalWorkingYears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TrainingTimesLastYear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YearsAtCompany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YearsInCurrentRole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YearsSinceLastPromotion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YearsWithCurrManager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5265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C3FC32-F0D4-D64D-9DB3-3487BEC39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23149"/>
              </p:ext>
            </p:extLst>
          </p:nvPr>
        </p:nvGraphicFramePr>
        <p:xfrm>
          <a:off x="3403600" y="5536901"/>
          <a:ext cx="4299190" cy="930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595">
                  <a:extLst>
                    <a:ext uri="{9D8B030D-6E8A-4147-A177-3AD203B41FA5}">
                      <a16:colId xmlns:a16="http://schemas.microsoft.com/office/drawing/2014/main" val="2671208291"/>
                    </a:ext>
                  </a:extLst>
                </a:gridCol>
                <a:gridCol w="2149595">
                  <a:extLst>
                    <a:ext uri="{9D8B030D-6E8A-4147-A177-3AD203B41FA5}">
                      <a16:colId xmlns:a16="http://schemas.microsoft.com/office/drawing/2014/main" val="1977290121"/>
                    </a:ext>
                  </a:extLst>
                </a:gridCol>
              </a:tblGrid>
              <a:tr h="511057">
                <a:tc>
                  <a:txBody>
                    <a:bodyPr/>
                    <a:lstStyle/>
                    <a:p>
                      <a:r>
                        <a:rPr lang="en-US" sz="1400" dirty="0"/>
                        <a:t>Response </a:t>
                      </a:r>
                    </a:p>
                    <a:p>
                      <a:r>
                        <a:rPr lang="en-US" sz="1400" dirty="0"/>
                        <a:t>Classification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Response</a:t>
                      </a:r>
                    </a:p>
                    <a:p>
                      <a:r>
                        <a:rPr lang="en-US" sz="1400" dirty="0"/>
                        <a:t>Regression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387742"/>
                  </a:ext>
                </a:extLst>
              </a:tr>
              <a:tr h="412308">
                <a:tc>
                  <a:txBody>
                    <a:bodyPr/>
                    <a:lstStyle/>
                    <a:p>
                      <a:r>
                        <a:rPr lang="en-US" sz="1100" dirty="0"/>
                        <a:t>Attrition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MonthlyIncome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0561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0E43CE-2FB6-5442-8289-F1E56181BE11}"/>
              </a:ext>
            </a:extLst>
          </p:cNvPr>
          <p:cNvSpPr txBox="1"/>
          <p:nvPr/>
        </p:nvSpPr>
        <p:spPr>
          <a:xfrm>
            <a:off x="548341" y="2397563"/>
            <a:ext cx="61408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Goal</a:t>
            </a:r>
            <a:r>
              <a:rPr lang="en-US" sz="1400" dirty="0"/>
              <a:t> </a:t>
            </a:r>
          </a:p>
          <a:p>
            <a:r>
              <a:rPr lang="en-US" sz="1400" dirty="0"/>
              <a:t>Identify factors that lead to </a:t>
            </a:r>
          </a:p>
          <a:p>
            <a:r>
              <a:rPr lang="en-US" sz="1400" dirty="0"/>
              <a:t>attrition and build a model to </a:t>
            </a:r>
          </a:p>
          <a:p>
            <a:r>
              <a:rPr lang="en-US" sz="1400" dirty="0"/>
              <a:t>predict attrition. 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53D4FA-313A-504F-BB90-8929F8B26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03272"/>
              </p:ext>
            </p:extLst>
          </p:nvPr>
        </p:nvGraphicFramePr>
        <p:xfrm>
          <a:off x="8181788" y="5536901"/>
          <a:ext cx="1813860" cy="950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30">
                  <a:extLst>
                    <a:ext uri="{9D8B030D-6E8A-4147-A177-3AD203B41FA5}">
                      <a16:colId xmlns:a16="http://schemas.microsoft.com/office/drawing/2014/main" val="3308065007"/>
                    </a:ext>
                  </a:extLst>
                </a:gridCol>
                <a:gridCol w="906930">
                  <a:extLst>
                    <a:ext uri="{9D8B030D-6E8A-4147-A177-3AD203B41FA5}">
                      <a16:colId xmlns:a16="http://schemas.microsoft.com/office/drawing/2014/main" val="432591876"/>
                    </a:ext>
                  </a:extLst>
                </a:gridCol>
              </a:tblGrid>
              <a:tr h="431950">
                <a:tc>
                  <a:txBody>
                    <a:bodyPr/>
                    <a:lstStyle/>
                    <a:p>
                      <a:r>
                        <a:rPr lang="en-US" sz="1400" dirty="0"/>
                        <a:t>Total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716726"/>
                  </a:ext>
                </a:extLst>
              </a:tr>
              <a:tr h="4319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154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8E41F9-6B5F-1142-AF64-07D80387D6E4}"/>
              </a:ext>
            </a:extLst>
          </p:cNvPr>
          <p:cNvSpPr txBox="1"/>
          <p:nvPr/>
        </p:nvSpPr>
        <p:spPr>
          <a:xfrm>
            <a:off x="5360894" y="11474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EF00-9C78-244E-9A30-9F97FC18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Distribution of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A539-2E99-4F4A-BB1C-6C2EF930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20" y="2480982"/>
            <a:ext cx="6094506" cy="39178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40C71-FDFC-1D44-951F-D3D5DE0A5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73459"/>
              </p:ext>
            </p:extLst>
          </p:nvPr>
        </p:nvGraphicFramePr>
        <p:xfrm>
          <a:off x="8083176" y="2576452"/>
          <a:ext cx="3086847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576">
                  <a:extLst>
                    <a:ext uri="{9D8B030D-6E8A-4147-A177-3AD203B41FA5}">
                      <a16:colId xmlns:a16="http://schemas.microsoft.com/office/drawing/2014/main" val="2103642022"/>
                    </a:ext>
                  </a:extLst>
                </a:gridCol>
                <a:gridCol w="1201271">
                  <a:extLst>
                    <a:ext uri="{9D8B030D-6E8A-4147-A177-3AD203B41FA5}">
                      <a16:colId xmlns:a16="http://schemas.microsoft.com/office/drawing/2014/main" val="1644106650"/>
                    </a:ext>
                  </a:extLst>
                </a:gridCol>
              </a:tblGrid>
              <a:tr h="142344">
                <a:tc>
                  <a:txBody>
                    <a:bodyPr/>
                    <a:lstStyle/>
                    <a:p>
                      <a:r>
                        <a:rPr lang="en-US" sz="14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659830"/>
                  </a:ext>
                </a:extLst>
              </a:tr>
              <a:tr h="148819">
                <a:tc>
                  <a:txBody>
                    <a:bodyPr/>
                    <a:lstStyle/>
                    <a:p>
                      <a:r>
                        <a:rPr lang="en-US" sz="1100" dirty="0"/>
                        <a:t>Research &amp;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578247"/>
                  </a:ext>
                </a:extLst>
              </a:tr>
              <a:tr h="148819">
                <a:tc>
                  <a:txBody>
                    <a:bodyPr/>
                    <a:lstStyle/>
                    <a:p>
                      <a:r>
                        <a:rPr lang="en-US" sz="1100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037055"/>
                  </a:ext>
                </a:extLst>
              </a:tr>
              <a:tr h="178583">
                <a:tc>
                  <a:txBody>
                    <a:bodyPr/>
                    <a:lstStyle/>
                    <a:p>
                      <a:r>
                        <a:rPr lang="en-US" sz="1100" dirty="0"/>
                        <a:t>Human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86523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B78C67-F915-8244-96F4-1CF98D57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AA95-BA17-5649-A676-93A65BF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Distribution of attrition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70B9B-D445-4643-8AB5-EDE0EA60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5" y="2454088"/>
            <a:ext cx="5027706" cy="3232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5235AE-269A-7743-8A4C-4982F061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493" y="2454088"/>
            <a:ext cx="5509809" cy="3542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43EB6-8E9A-AC44-AAAE-BC42B6AA9164}"/>
              </a:ext>
            </a:extLst>
          </p:cNvPr>
          <p:cNvSpPr txBox="1"/>
          <p:nvPr/>
        </p:nvSpPr>
        <p:spPr>
          <a:xfrm>
            <a:off x="537882" y="6006353"/>
            <a:ext cx="22894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Mean Age of organization – 37</a:t>
            </a:r>
          </a:p>
          <a:p>
            <a:r>
              <a:rPr lang="en-US" sz="1100" dirty="0"/>
              <a:t>Mean Age of attrition – 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27C3A-56A2-EB44-9957-B452A6D2E99E}"/>
              </a:ext>
            </a:extLst>
          </p:cNvPr>
          <p:cNvSpPr txBox="1"/>
          <p:nvPr/>
        </p:nvSpPr>
        <p:spPr>
          <a:xfrm>
            <a:off x="8650941" y="5996108"/>
            <a:ext cx="1670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Total Employees – 870</a:t>
            </a:r>
          </a:p>
          <a:p>
            <a:r>
              <a:rPr lang="en-US" sz="1100" dirty="0"/>
              <a:t>Attrition - 140</a:t>
            </a:r>
          </a:p>
        </p:txBody>
      </p:sp>
    </p:spTree>
    <p:extLst>
      <p:ext uri="{BB962C8B-B14F-4D97-AF65-F5344CB8AC3E}">
        <p14:creationId xmlns:p14="http://schemas.microsoft.com/office/powerpoint/2010/main" val="73613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43CA-6C88-7248-941D-32854E53D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- Department wise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58FB5-A398-5640-8CF1-63A79DDEB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4" y="2570630"/>
            <a:ext cx="5628341" cy="361821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1C4AE5-9AC0-394F-BDE7-3D8733ACE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534890"/>
              </p:ext>
            </p:extLst>
          </p:nvPr>
        </p:nvGraphicFramePr>
        <p:xfrm>
          <a:off x="6550211" y="2656865"/>
          <a:ext cx="48618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620">
                  <a:extLst>
                    <a:ext uri="{9D8B030D-6E8A-4147-A177-3AD203B41FA5}">
                      <a16:colId xmlns:a16="http://schemas.microsoft.com/office/drawing/2014/main" val="608952000"/>
                    </a:ext>
                  </a:extLst>
                </a:gridCol>
                <a:gridCol w="1620620">
                  <a:extLst>
                    <a:ext uri="{9D8B030D-6E8A-4147-A177-3AD203B41FA5}">
                      <a16:colId xmlns:a16="http://schemas.microsoft.com/office/drawing/2014/main" val="2227528800"/>
                    </a:ext>
                  </a:extLst>
                </a:gridCol>
                <a:gridCol w="1620620">
                  <a:extLst>
                    <a:ext uri="{9D8B030D-6E8A-4147-A177-3AD203B41FA5}">
                      <a16:colId xmlns:a16="http://schemas.microsoft.com/office/drawing/2014/main" val="1794751896"/>
                    </a:ext>
                  </a:extLst>
                </a:gridCol>
              </a:tblGrid>
              <a:tr h="165225">
                <a:tc>
                  <a:txBody>
                    <a:bodyPr/>
                    <a:lstStyle/>
                    <a:p>
                      <a:r>
                        <a:rPr lang="en-US" sz="105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Total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1949"/>
                  </a:ext>
                </a:extLst>
              </a:tr>
              <a:tr h="221254">
                <a:tc>
                  <a:txBody>
                    <a:bodyPr/>
                    <a:lstStyle/>
                    <a:p>
                      <a:r>
                        <a:rPr lang="en-US" sz="1050" dirty="0"/>
                        <a:t>R &amp;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140049"/>
                  </a:ext>
                </a:extLst>
              </a:tr>
              <a:tr h="221254">
                <a:tc>
                  <a:txBody>
                    <a:bodyPr/>
                    <a:lstStyle/>
                    <a:p>
                      <a:r>
                        <a:rPr lang="en-US" sz="1050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543134"/>
                  </a:ext>
                </a:extLst>
              </a:tr>
              <a:tr h="221254">
                <a:tc>
                  <a:txBody>
                    <a:bodyPr/>
                    <a:lstStyle/>
                    <a:p>
                      <a:r>
                        <a:rPr lang="en-US" sz="1050" dirty="0"/>
                        <a:t>Human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731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0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38DA-E98C-E14E-861A-5DAF0888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Roles within Department</a:t>
            </a:r>
            <a:br>
              <a:rPr lang="en-US" dirty="0"/>
            </a:br>
            <a:r>
              <a:rPr lang="en-US" sz="1400" dirty="0"/>
              <a:t>Attrition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81D9-0100-2C40-96D1-BB72ADE1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883" y="2391336"/>
            <a:ext cx="6202082" cy="37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97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CB92-B424-A240-9DAA-0F2FF9BB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by Gender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67ADB-3F9E-494D-8758-17324CBD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1" y="3871815"/>
            <a:ext cx="4418105" cy="284021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28283C-06DE-424D-B13E-7225EDDD9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875319"/>
              </p:ext>
            </p:extLst>
          </p:nvPr>
        </p:nvGraphicFramePr>
        <p:xfrm>
          <a:off x="7177741" y="2360207"/>
          <a:ext cx="402814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648">
                  <a:extLst>
                    <a:ext uri="{9D8B030D-6E8A-4147-A177-3AD203B41FA5}">
                      <a16:colId xmlns:a16="http://schemas.microsoft.com/office/drawing/2014/main" val="3469839499"/>
                    </a:ext>
                  </a:extLst>
                </a:gridCol>
                <a:gridCol w="1658470">
                  <a:extLst>
                    <a:ext uri="{9D8B030D-6E8A-4147-A177-3AD203B41FA5}">
                      <a16:colId xmlns:a16="http://schemas.microsoft.com/office/drawing/2014/main" val="3702947728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3780920252"/>
                    </a:ext>
                  </a:extLst>
                </a:gridCol>
              </a:tblGrid>
              <a:tr h="247194">
                <a:tc>
                  <a:txBody>
                    <a:bodyPr/>
                    <a:lstStyle/>
                    <a:p>
                      <a:r>
                        <a:rPr lang="en-US" sz="14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95767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65826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4441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6BE74CD-0871-874F-8034-99BB7A5C8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3" y="2468495"/>
            <a:ext cx="6089027" cy="39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7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0B39-0BFD-074D-AC96-96D79B92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Attrition by Job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1AA2B-ADDB-7142-B750-7E1C34F5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76" y="2525806"/>
            <a:ext cx="6418230" cy="4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0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DF22-BE67-3647-9B27-0562AE54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F6C8-C7DC-B744-8B36-18A4C3DB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9" y="2486682"/>
            <a:ext cx="5484907" cy="352601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A3570AD-1089-5E46-B354-8745001F0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74904"/>
              </p:ext>
            </p:extLst>
          </p:nvPr>
        </p:nvGraphicFramePr>
        <p:xfrm>
          <a:off x="6228414" y="4448995"/>
          <a:ext cx="2734236" cy="106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118">
                  <a:extLst>
                    <a:ext uri="{9D8B030D-6E8A-4147-A177-3AD203B41FA5}">
                      <a16:colId xmlns:a16="http://schemas.microsoft.com/office/drawing/2014/main" val="699449356"/>
                    </a:ext>
                  </a:extLst>
                </a:gridCol>
                <a:gridCol w="1367118">
                  <a:extLst>
                    <a:ext uri="{9D8B030D-6E8A-4147-A177-3AD203B41FA5}">
                      <a16:colId xmlns:a16="http://schemas.microsoft.com/office/drawing/2014/main" val="482113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Business Travel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24735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Non-Travel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950782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Travel Frequently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9054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Travel Rarely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0875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480265-F517-5F45-A4CE-6A814C060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55182"/>
              </p:ext>
            </p:extLst>
          </p:nvPr>
        </p:nvGraphicFramePr>
        <p:xfrm>
          <a:off x="6295274" y="2534964"/>
          <a:ext cx="266737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688">
                  <a:extLst>
                    <a:ext uri="{9D8B030D-6E8A-4147-A177-3AD203B41FA5}">
                      <a16:colId xmlns:a16="http://schemas.microsoft.com/office/drawing/2014/main" val="279434703"/>
                    </a:ext>
                  </a:extLst>
                </a:gridCol>
                <a:gridCol w="1333688">
                  <a:extLst>
                    <a:ext uri="{9D8B030D-6E8A-4147-A177-3AD203B41FA5}">
                      <a16:colId xmlns:a16="http://schemas.microsoft.com/office/drawing/2014/main" val="1784877112"/>
                    </a:ext>
                  </a:extLst>
                </a:gridCol>
              </a:tblGrid>
              <a:tr h="196735">
                <a:tc>
                  <a:txBody>
                    <a:bodyPr/>
                    <a:lstStyle/>
                    <a:p>
                      <a:r>
                        <a:rPr lang="en-US" sz="1050" dirty="0" err="1"/>
                        <a:t>JobLevel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585478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475607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602137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411079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15212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7280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C35133-7847-E142-A386-18264126C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50925"/>
              </p:ext>
            </p:extLst>
          </p:nvPr>
        </p:nvGraphicFramePr>
        <p:xfrm>
          <a:off x="9040530" y="4448995"/>
          <a:ext cx="2577730" cy="79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865">
                  <a:extLst>
                    <a:ext uri="{9D8B030D-6E8A-4147-A177-3AD203B41FA5}">
                      <a16:colId xmlns:a16="http://schemas.microsoft.com/office/drawing/2014/main" val="699449356"/>
                    </a:ext>
                  </a:extLst>
                </a:gridCol>
                <a:gridCol w="1288865">
                  <a:extLst>
                    <a:ext uri="{9D8B030D-6E8A-4147-A177-3AD203B41FA5}">
                      <a16:colId xmlns:a16="http://schemas.microsoft.com/office/drawing/2014/main" val="482113014"/>
                    </a:ext>
                  </a:extLst>
                </a:gridCol>
              </a:tblGrid>
              <a:tr h="195006">
                <a:tc>
                  <a:txBody>
                    <a:bodyPr/>
                    <a:lstStyle/>
                    <a:p>
                      <a:r>
                        <a:rPr lang="en-US" sz="1050" dirty="0"/>
                        <a:t>Overtime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24735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950782"/>
                  </a:ext>
                </a:extLst>
              </a:tr>
              <a:tr h="269680">
                <a:tc>
                  <a:txBody>
                    <a:bodyPr/>
                    <a:lstStyle/>
                    <a:p>
                      <a:r>
                        <a:rPr lang="en-US" sz="105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90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8D5309-B433-E74C-B43F-478EC7BA8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558187"/>
              </p:ext>
            </p:extLst>
          </p:nvPr>
        </p:nvGraphicFramePr>
        <p:xfrm>
          <a:off x="9040530" y="2510877"/>
          <a:ext cx="257773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865">
                  <a:extLst>
                    <a:ext uri="{9D8B030D-6E8A-4147-A177-3AD203B41FA5}">
                      <a16:colId xmlns:a16="http://schemas.microsoft.com/office/drawing/2014/main" val="279434703"/>
                    </a:ext>
                  </a:extLst>
                </a:gridCol>
                <a:gridCol w="1288865">
                  <a:extLst>
                    <a:ext uri="{9D8B030D-6E8A-4147-A177-3AD203B41FA5}">
                      <a16:colId xmlns:a16="http://schemas.microsoft.com/office/drawing/2014/main" val="17848771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 err="1"/>
                        <a:t>StockOption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585478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475607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602137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411079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15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5803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{F73803AD-CC66-3444-BA0D-68C2252E9165}tf10001076</Template>
  <TotalTime>12401</TotalTime>
  <Words>520</Words>
  <Application>Microsoft Macintosh PowerPoint</Application>
  <PresentationFormat>Widescreen</PresentationFormat>
  <Paragraphs>256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Wingdings 3</vt:lpstr>
      <vt:lpstr>Ion Boardroom</vt:lpstr>
      <vt:lpstr>MSDS-6306-Fall-2019 Case Study 02 – Employee Attrition</vt:lpstr>
      <vt:lpstr>Introduction to Dataset DDSAnalytics dataset</vt:lpstr>
      <vt:lpstr>Distribution of employees</vt:lpstr>
      <vt:lpstr>Distribution of attrition</vt:lpstr>
      <vt:lpstr>Attrition - Department wise</vt:lpstr>
      <vt:lpstr>Roles within Department Attrition</vt:lpstr>
      <vt:lpstr>Attrition by Gender</vt:lpstr>
      <vt:lpstr>Attrition by Job Role</vt:lpstr>
      <vt:lpstr>Top 4 </vt:lpstr>
      <vt:lpstr>Attrition by satisfaction Level</vt:lpstr>
      <vt:lpstr>Density Plots for Numeric Predictors</vt:lpstr>
      <vt:lpstr>Hypothesis Tests categorical predictors</vt:lpstr>
      <vt:lpstr>Heatmap</vt:lpstr>
      <vt:lpstr>Classification Models K nearest neighbor </vt:lpstr>
      <vt:lpstr>Classification Model Feature Importance</vt:lpstr>
      <vt:lpstr>Regression Models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Chavan, Sachin</cp:lastModifiedBy>
  <cp:revision>1001</cp:revision>
  <dcterms:created xsi:type="dcterms:W3CDTF">2019-09-03T03:26:45Z</dcterms:created>
  <dcterms:modified xsi:type="dcterms:W3CDTF">2019-12-07T05:21:23Z</dcterms:modified>
</cp:coreProperties>
</file>